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2"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1F27"/>
    <a:srgbClr val="E16627"/>
    <a:srgbClr val="6D1E7D"/>
    <a:srgbClr val="B65522"/>
    <a:srgbClr val="AD1D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5AB03E-FEB9-4EA1-935C-0481327DEC7D}" v="18" dt="2026-10-26T13:58:50.8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094" autoAdjust="0"/>
  </p:normalViewPr>
  <p:slideViewPr>
    <p:cSldViewPr snapToGrid="0">
      <p:cViewPr varScale="1">
        <p:scale>
          <a:sx n="104" d="100"/>
          <a:sy n="104" d="100"/>
        </p:scale>
        <p:origin x="87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E283C1-F4AA-48DE-94BC-88E51AF59250}" type="datetimeFigureOut">
              <a:rPr lang="en-GB" smtClean="0"/>
              <a:t>02/11/2026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1047B4-BCFC-4DB0-ACAD-33DBD917900B}" type="slidenum">
              <a:rPr lang="en-GB" smtClean="0"/>
              <a:t>‹#›</a:t>
            </a:fld>
            <a:endParaRPr lang="en-GB"/>
          </a:p>
        </p:txBody>
      </p:sp>
    </p:spTree>
    <p:extLst>
      <p:ext uri="{BB962C8B-B14F-4D97-AF65-F5344CB8AC3E}">
        <p14:creationId xmlns:p14="http://schemas.microsoft.com/office/powerpoint/2010/main" val="882088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C39BF-DD57-B3DA-3D42-9E8E5BD9E2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B0182-9C7F-97B2-730A-ABD3E1DAD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50D07-3035-0E76-7D10-E29B3268DD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16E02A6-EE6D-2254-E706-6441D9B5EE6D}"/>
              </a:ext>
            </a:extLst>
          </p:cNvPr>
          <p:cNvSpPr>
            <a:spLocks noGrp="1"/>
          </p:cNvSpPr>
          <p:nvPr>
            <p:ph type="sldNum" sz="quarter" idx="5"/>
          </p:nvPr>
        </p:nvSpPr>
        <p:spPr/>
        <p:txBody>
          <a:bodyPr/>
          <a:lstStyle/>
          <a:p>
            <a:fld id="{991047B4-BCFC-4DB0-ACAD-33DBD917900B}" type="slidenum">
              <a:rPr lang="en-GB" smtClean="0"/>
              <a:t>1</a:t>
            </a:fld>
            <a:endParaRPr lang="en-GB"/>
          </a:p>
        </p:txBody>
      </p:sp>
    </p:spTree>
    <p:extLst>
      <p:ext uri="{BB962C8B-B14F-4D97-AF65-F5344CB8AC3E}">
        <p14:creationId xmlns:p14="http://schemas.microsoft.com/office/powerpoint/2010/main" val="2824728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52D8C-ED9C-2893-F24D-ABDC99D234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919A913-85DE-2B0A-7D2E-EF609B30EB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D3321B-D375-C912-EB59-9CC422B0EC62}"/>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E5B33F91-FB62-6065-6B3C-13F2AC685B6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7DFD87-1500-5051-0DE6-DF03EB2927B6}"/>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1611388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9617-723B-2B7D-69D4-3690CDE50A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468697-ADEB-9753-80EB-F237DBF57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2F572A-CE4C-300F-9085-508CB2FFF664}"/>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020F7B8C-3FAF-61E3-2250-A2A830E553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EA74886-73BD-D968-AB67-3D8D42BF7F17}"/>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824303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29CA7-3E2B-5446-D802-A6F7D238E5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A1F1A4F-427C-BDF9-0CD6-8632D14A5B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FB18B3-770B-296E-5BB6-7975EA05DC0B}"/>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873F737D-8733-255D-A960-D7084ADF27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446B0B-4CD0-41C7-56C3-8B4F63F0BF63}"/>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1500321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C9B5-4155-FE03-0E7A-41E68F81F7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730534-4615-D2A4-D09B-5C12EBE2DA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6850568-A498-464F-79A5-B32CD3BADF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5798997-95D3-BEBA-0941-9E3293897072}"/>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6" name="Footer Placeholder 5">
            <a:extLst>
              <a:ext uri="{FF2B5EF4-FFF2-40B4-BE49-F238E27FC236}">
                <a16:creationId xmlns:a16="http://schemas.microsoft.com/office/drawing/2014/main" id="{B2ABBDD7-D71D-60B8-6EDF-B4590880459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D3C265-14BA-0504-9760-4AB4AD14EE97}"/>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3509578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8609-0EA8-1AA9-BCDE-AAFDD7CFE7D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FA7FBC-AFB5-211A-0BCE-5A7B1B802F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0C58-CB28-F900-45FE-5C48D38C85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BBF4B2-431A-5489-DFCD-F2496E309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DF308E-50C1-2938-02EF-2D929177C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D6CB47-B935-E390-7984-672148307081}"/>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8" name="Footer Placeholder 7">
            <a:extLst>
              <a:ext uri="{FF2B5EF4-FFF2-40B4-BE49-F238E27FC236}">
                <a16:creationId xmlns:a16="http://schemas.microsoft.com/office/drawing/2014/main" id="{5C1F9551-26FF-8702-B5BD-66039FBDC49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B76627-F40C-0053-C5B1-5BAEC16BFDD9}"/>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670319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F9D8-928A-A6F6-10CB-A4EC4EE911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02838A8-7669-1331-62C3-93C6A1965CB5}"/>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4" name="Footer Placeholder 3">
            <a:extLst>
              <a:ext uri="{FF2B5EF4-FFF2-40B4-BE49-F238E27FC236}">
                <a16:creationId xmlns:a16="http://schemas.microsoft.com/office/drawing/2014/main" id="{EC4BB55D-1A56-BE8D-65D4-35C34934FF4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F813E6-8DB2-FD32-314A-FD5C2817A415}"/>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1263780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C158F7-E99F-81E6-7DB0-BC18901D3BA0}"/>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3" name="Footer Placeholder 2">
            <a:extLst>
              <a:ext uri="{FF2B5EF4-FFF2-40B4-BE49-F238E27FC236}">
                <a16:creationId xmlns:a16="http://schemas.microsoft.com/office/drawing/2014/main" id="{D047A633-CD5B-6D40-9BAE-72E13E447A7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B7A028-A71F-C3B5-2AAE-54797351AF3B}"/>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409936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ECD80-85A4-B3F8-E21C-41B647CB1B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89CF77-CB2F-FA3B-E68C-2FE4366C7A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922283-BEF4-A62B-5544-B3BD28157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9C0C77-3C3F-2BF0-218A-6E68C94E02A8}"/>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6" name="Footer Placeholder 5">
            <a:extLst>
              <a:ext uri="{FF2B5EF4-FFF2-40B4-BE49-F238E27FC236}">
                <a16:creationId xmlns:a16="http://schemas.microsoft.com/office/drawing/2014/main" id="{EBEBDEDB-437F-AD2A-2BA7-ADFA10A9A7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9ADC58-DC47-E1C2-54FC-6B909D6635E5}"/>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130766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5E5E-76F1-E1CA-D98A-D934D7B1D6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1A9473C-6F03-90F4-A6FE-FE547687C1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2D9D999-A5F2-E424-20D1-BACB3D0294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FCE0F3-D4B1-B61B-8A18-647E8AB4DD78}"/>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6" name="Footer Placeholder 5">
            <a:extLst>
              <a:ext uri="{FF2B5EF4-FFF2-40B4-BE49-F238E27FC236}">
                <a16:creationId xmlns:a16="http://schemas.microsoft.com/office/drawing/2014/main" id="{521FE61F-CA3A-2816-0017-DFFA0B91E7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677FD8-898D-54E6-829D-51BABBEE17D3}"/>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233282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05AA1-F8CD-EF8C-8ED6-EDDA72C6731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B3452C-2B15-F2C0-A24C-3A79B588D4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DAB1D-F461-73C6-6343-F94FA10F3624}"/>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F829C059-A68D-43B7-CAED-1FF2BEDCA8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3C2B64-B380-8AE7-FB2D-06BF4099CBD1}"/>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195603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88B8BB-4551-8851-3C86-6DD7571C44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F43FBA-3EF6-E089-F1BB-1E3ADF4C11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3A4F5E-3B06-A370-81D6-A320D7BE1C80}"/>
              </a:ext>
            </a:extLst>
          </p:cNvPr>
          <p:cNvSpPr>
            <a:spLocks noGrp="1"/>
          </p:cNvSpPr>
          <p:nvPr>
            <p:ph type="dt" sz="half" idx="10"/>
          </p:nvPr>
        </p:nvSpPr>
        <p:spPr/>
        <p:txBody>
          <a:body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8ED37645-DDDF-695C-DB07-D91AEBBF43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DF309D-701F-7BCD-5D28-FE22C0CEAF33}"/>
              </a:ext>
            </a:extLst>
          </p:cNvPr>
          <p:cNvSpPr>
            <a:spLocks noGrp="1"/>
          </p:cNvSpPr>
          <p:nvPr>
            <p:ph type="sldNum" sz="quarter" idx="12"/>
          </p:nvPr>
        </p:nvSpPr>
        <p:spPr/>
        <p:txBody>
          <a:bodyPr/>
          <a:lstStyle/>
          <a:p>
            <a:fld id="{E7D76971-ECCC-4919-BA1D-EB9D753024F2}" type="slidenum">
              <a:rPr lang="en-GB" smtClean="0"/>
              <a:t>‹#›</a:t>
            </a:fld>
            <a:endParaRPr lang="en-GB"/>
          </a:p>
        </p:txBody>
      </p:sp>
    </p:spTree>
    <p:extLst>
      <p:ext uri="{BB962C8B-B14F-4D97-AF65-F5344CB8AC3E}">
        <p14:creationId xmlns:p14="http://schemas.microsoft.com/office/powerpoint/2010/main" val="4060954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BC1F3-73BE-3DA6-4392-414ABE250E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F69AF0-A8DA-3F51-5768-68D4897755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29C251-EA1F-3832-E4E6-D467F71AE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0D0C18-A671-4ACF-AD9E-C52BDC014815}" type="datetimeFigureOut">
              <a:rPr lang="en-GB" smtClean="0"/>
              <a:t>02/11/2026</a:t>
            </a:fld>
            <a:endParaRPr lang="en-GB"/>
          </a:p>
        </p:txBody>
      </p:sp>
      <p:sp>
        <p:nvSpPr>
          <p:cNvPr id="5" name="Footer Placeholder 4">
            <a:extLst>
              <a:ext uri="{FF2B5EF4-FFF2-40B4-BE49-F238E27FC236}">
                <a16:creationId xmlns:a16="http://schemas.microsoft.com/office/drawing/2014/main" id="{648B936B-78BA-1CF7-5CB5-452A902FC6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C71E8A9-0DA3-B49F-AA68-3462FF0169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D76971-ECCC-4919-BA1D-EB9D753024F2}" type="slidenum">
              <a:rPr lang="en-GB" smtClean="0"/>
              <a:t>‹#›</a:t>
            </a:fld>
            <a:endParaRPr lang="en-GB"/>
          </a:p>
        </p:txBody>
      </p:sp>
    </p:spTree>
    <p:extLst>
      <p:ext uri="{BB962C8B-B14F-4D97-AF65-F5344CB8AC3E}">
        <p14:creationId xmlns:p14="http://schemas.microsoft.com/office/powerpoint/2010/main" val="30428354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D09CD-C072-648F-63E8-45B54BCA439F}"/>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A218B80-71AF-E7AA-B000-637A96CEA243}"/>
              </a:ext>
            </a:extLst>
          </p:cNvPr>
          <p:cNvGrpSpPr/>
          <p:nvPr/>
        </p:nvGrpSpPr>
        <p:grpSpPr>
          <a:xfrm>
            <a:off x="712911" y="1"/>
            <a:ext cx="10766179" cy="956486"/>
            <a:chOff x="143603" y="0"/>
            <a:chExt cx="11660320" cy="1089471"/>
          </a:xfrm>
        </p:grpSpPr>
        <p:pic>
          <p:nvPicPr>
            <p:cNvPr id="4" name="Picture 3">
              <a:extLst>
                <a:ext uri="{FF2B5EF4-FFF2-40B4-BE49-F238E27FC236}">
                  <a16:creationId xmlns:a16="http://schemas.microsoft.com/office/drawing/2014/main" id="{F5621377-1511-803A-ABDA-5156B32F54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82059" y="42050"/>
              <a:ext cx="1921864" cy="640303"/>
            </a:xfrm>
            <a:prstGeom prst="rect">
              <a:avLst/>
            </a:prstGeom>
            <a:noFill/>
          </p:spPr>
        </p:pic>
        <p:pic>
          <p:nvPicPr>
            <p:cNvPr id="5" name="Picture 4" descr="A logo for a cardio clinic&#10;&#10;Description automatically generated">
              <a:extLst>
                <a:ext uri="{FF2B5EF4-FFF2-40B4-BE49-F238E27FC236}">
                  <a16:creationId xmlns:a16="http://schemas.microsoft.com/office/drawing/2014/main" id="{EED16156-969B-6BB9-0FA4-E8DE28DF68B3}"/>
                </a:ext>
              </a:extLst>
            </p:cNvPr>
            <p:cNvPicPr>
              <a:picLocks noChangeAspect="1"/>
            </p:cNvPicPr>
            <p:nvPr/>
          </p:nvPicPr>
          <p:blipFill rotWithShape="1">
            <a:blip r:embed="rId4">
              <a:extLst>
                <a:ext uri="{28A0092B-C50C-407E-A947-70E740481C1C}">
                  <a14:useLocalDpi xmlns:a14="http://schemas.microsoft.com/office/drawing/2010/main" val="0"/>
                </a:ext>
              </a:extLst>
            </a:blip>
            <a:srcRect l="9302" t="13087" r="7493" b="16089"/>
            <a:stretch/>
          </p:blipFill>
          <p:spPr bwMode="auto">
            <a:xfrm>
              <a:off x="5027166" y="0"/>
              <a:ext cx="1906574" cy="1089471"/>
            </a:xfrm>
            <a:prstGeom prst="rect">
              <a:avLst/>
            </a:prstGeom>
            <a:ln>
              <a:noFill/>
            </a:ln>
            <a:extLst>
              <a:ext uri="{53640926-AAD7-44D8-BBD7-CCE9431645EC}">
                <a14:shadowObscured xmlns:a14="http://schemas.microsoft.com/office/drawing/2010/main"/>
              </a:ext>
            </a:extLst>
          </p:spPr>
        </p:pic>
        <p:pic>
          <p:nvPicPr>
            <p:cNvPr id="6" name="Picture 5" descr="A blue square with a black background&#10;&#10;Description automatically generated">
              <a:extLst>
                <a:ext uri="{FF2B5EF4-FFF2-40B4-BE49-F238E27FC236}">
                  <a16:creationId xmlns:a16="http://schemas.microsoft.com/office/drawing/2014/main" id="{21FD1DA2-D0AA-7755-1624-A6AB2A3874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3603" y="0"/>
              <a:ext cx="1935244" cy="682353"/>
            </a:xfrm>
            <a:prstGeom prst="rect">
              <a:avLst/>
            </a:prstGeom>
            <a:noFill/>
            <a:ln>
              <a:noFill/>
            </a:ln>
          </p:spPr>
        </p:pic>
      </p:grpSp>
      <p:sp>
        <p:nvSpPr>
          <p:cNvPr id="188" name="TextBox 187">
            <a:extLst>
              <a:ext uri="{FF2B5EF4-FFF2-40B4-BE49-F238E27FC236}">
                <a16:creationId xmlns:a16="http://schemas.microsoft.com/office/drawing/2014/main" id="{40E5B2CC-263D-B958-04A5-946750E922C4}"/>
              </a:ext>
            </a:extLst>
          </p:cNvPr>
          <p:cNvSpPr txBox="1"/>
          <p:nvPr/>
        </p:nvSpPr>
        <p:spPr>
          <a:xfrm>
            <a:off x="23748" y="6616839"/>
            <a:ext cx="4702488" cy="261610"/>
          </a:xfrm>
          <a:prstGeom prst="rect">
            <a:avLst/>
          </a:prstGeom>
          <a:noFill/>
        </p:spPr>
        <p:txBody>
          <a:bodyPr wrap="square" rtlCol="0">
            <a:spAutoFit/>
          </a:bodyPr>
          <a:lstStyle/>
          <a:p>
            <a:r>
              <a:rPr lang="en-GB" sz="1100" dirty="0">
                <a:solidFill>
                  <a:schemeClr val="bg1">
                    <a:lumMod val="50000"/>
                  </a:schemeClr>
                </a:solidFill>
              </a:rPr>
              <a:t>UK CARDIO-IMID Phase 1 Bespoke Recruitment Criterion v1.2 26Oct2026</a:t>
            </a:r>
          </a:p>
        </p:txBody>
      </p:sp>
      <p:sp>
        <p:nvSpPr>
          <p:cNvPr id="3" name="TextBox 2">
            <a:extLst>
              <a:ext uri="{FF2B5EF4-FFF2-40B4-BE49-F238E27FC236}">
                <a16:creationId xmlns:a16="http://schemas.microsoft.com/office/drawing/2014/main" id="{97A4ED1E-D723-FD09-FE3D-D55AE71306E3}"/>
              </a:ext>
            </a:extLst>
          </p:cNvPr>
          <p:cNvSpPr txBox="1"/>
          <p:nvPr/>
        </p:nvSpPr>
        <p:spPr>
          <a:xfrm>
            <a:off x="4513244" y="6570672"/>
            <a:ext cx="7678756" cy="307777"/>
          </a:xfrm>
          <a:prstGeom prst="rect">
            <a:avLst/>
          </a:prstGeom>
          <a:noFill/>
        </p:spPr>
        <p:txBody>
          <a:bodyPr wrap="square" rtlCol="0">
            <a:spAutoFit/>
          </a:bodyPr>
          <a:lstStyle/>
          <a:p>
            <a:pPr algn="ctr"/>
            <a:r>
              <a:rPr lang="en-GB" sz="1400" dirty="0">
                <a:solidFill>
                  <a:srgbClr val="FF0000"/>
                </a:solidFill>
                <a:highlight>
                  <a:srgbClr val="FFFF00"/>
                </a:highlight>
              </a:rPr>
              <a:t>If you are unsure whether a patient is suitable, please email the UK CARDIO-IMID Team to advise</a:t>
            </a:r>
          </a:p>
        </p:txBody>
      </p:sp>
      <p:sp>
        <p:nvSpPr>
          <p:cNvPr id="2" name="Rectangle: Rounded Corners 1">
            <a:extLst>
              <a:ext uri="{FF2B5EF4-FFF2-40B4-BE49-F238E27FC236}">
                <a16:creationId xmlns:a16="http://schemas.microsoft.com/office/drawing/2014/main" id="{549EE27B-3C3C-F33A-F16A-CBFD294B90B8}"/>
              </a:ext>
            </a:extLst>
          </p:cNvPr>
          <p:cNvSpPr/>
          <p:nvPr/>
        </p:nvSpPr>
        <p:spPr>
          <a:xfrm>
            <a:off x="838200" y="1543109"/>
            <a:ext cx="10515600" cy="1893156"/>
          </a:xfrm>
          <a:prstGeom prst="roundRect">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1750" marR="0" lvl="0" algn="ctr" defTabSz="914400" rtl="0" eaLnBrk="1" fontAlgn="auto" latinLnBrk="0" hangingPunct="1">
              <a:lnSpc>
                <a:spcPct val="100000"/>
              </a:lnSpc>
              <a:buClrTx/>
              <a:buSzTx/>
              <a:tabLst/>
              <a:defRPr/>
            </a:pPr>
            <a:r>
              <a:rPr kumimoji="0" lang="en-GB" b="1" i="0" u="none" strike="noStrike" kern="1200" cap="none" spc="0" normalizeH="0" baseline="0" noProof="0" dirty="0">
                <a:ln>
                  <a:noFill/>
                </a:ln>
                <a:solidFill>
                  <a:srgbClr val="7030A0"/>
                </a:solidFill>
                <a:effectLst/>
                <a:uLnTx/>
                <a:uFillTx/>
                <a:latin typeface="Aptos" panose="02110004020202020204"/>
                <a:ea typeface="+mn-ea"/>
                <a:cs typeface="+mn-cs"/>
              </a:rPr>
              <a:t>IMID</a:t>
            </a:r>
            <a:r>
              <a:rPr kumimoji="0" lang="en-GB" b="0" i="0" u="none" strike="noStrike" kern="1200" cap="none" spc="0" normalizeH="0" baseline="0" noProof="0" dirty="0">
                <a:ln>
                  <a:noFill/>
                </a:ln>
                <a:solidFill>
                  <a:prstClr val="black"/>
                </a:solidFill>
                <a:effectLst/>
                <a:uLnTx/>
                <a:uFillTx/>
                <a:latin typeface="Aptos" panose="02110004020202020204"/>
                <a:ea typeface="+mn-ea"/>
                <a:cs typeface="+mn-cs"/>
              </a:rPr>
              <a:t> (definite or potential new diagnosis) </a:t>
            </a:r>
          </a:p>
          <a:p>
            <a:pPr marL="141750" marR="0" lvl="0" algn="ctr" defTabSz="914400" rtl="0" eaLnBrk="1" fontAlgn="auto" latinLnBrk="0" hangingPunct="1">
              <a:lnSpc>
                <a:spcPct val="100000"/>
              </a:lnSpc>
              <a:buClrTx/>
              <a:buSzTx/>
              <a:tabLst/>
              <a:defRPr/>
            </a:pPr>
            <a:r>
              <a:rPr kumimoji="0" lang="en-GB" sz="2000" b="1" i="0" u="none" strike="noStrike" kern="1200" cap="none" spc="0" normalizeH="0" baseline="0" noProof="0" dirty="0">
                <a:ln>
                  <a:noFill/>
                </a:ln>
                <a:solidFill>
                  <a:srgbClr val="FF0000"/>
                </a:solidFill>
                <a:effectLst/>
                <a:uLnTx/>
                <a:uFillTx/>
                <a:latin typeface="Aptos" panose="02110004020202020204"/>
                <a:ea typeface="+mn-ea"/>
                <a:cs typeface="+mn-cs"/>
              </a:rPr>
              <a:t>+</a:t>
            </a:r>
            <a:r>
              <a:rPr kumimoji="0" lang="en-GB"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41750" marR="0" lvl="0" algn="ctr" defTabSz="914400" rtl="0" eaLnBrk="1" fontAlgn="auto" latinLnBrk="0" hangingPunct="1">
              <a:lnSpc>
                <a:spcPct val="100000"/>
              </a:lnSpc>
              <a:buClrTx/>
              <a:buSzTx/>
              <a:tabLst/>
              <a:defRPr/>
            </a:pPr>
            <a:r>
              <a:rPr kumimoji="0" lang="en-GB" b="1" i="0" u="none" strike="noStrike" kern="1200" cap="none" spc="0" normalizeH="0" baseline="0" noProof="0" dirty="0">
                <a:ln>
                  <a:noFill/>
                </a:ln>
                <a:solidFill>
                  <a:srgbClr val="7030A0"/>
                </a:solidFill>
                <a:effectLst/>
                <a:uLnTx/>
                <a:uFillTx/>
                <a:latin typeface="Aptos" panose="02110004020202020204"/>
                <a:ea typeface="+mn-ea"/>
                <a:cs typeface="+mn-cs"/>
              </a:rPr>
              <a:t>Symptomatic, clinically suspected Cardio-Vascular</a:t>
            </a:r>
            <a:r>
              <a:rPr kumimoji="0" lang="en-GB" b="0" i="0" u="none" strike="noStrike" kern="1200" cap="none" spc="0" normalizeH="0" baseline="0" noProof="0" dirty="0">
                <a:ln>
                  <a:noFill/>
                </a:ln>
                <a:solidFill>
                  <a:srgbClr val="7030A0"/>
                </a:solidFill>
                <a:effectLst/>
                <a:uLnTx/>
                <a:uFillTx/>
                <a:latin typeface="Aptos" panose="02110004020202020204"/>
                <a:ea typeface="+mn-ea"/>
                <a:cs typeface="+mn-cs"/>
              </a:rPr>
              <a:t> </a:t>
            </a:r>
            <a:r>
              <a:rPr kumimoji="0" lang="en-GB" b="1" i="0" u="none" strike="noStrike" kern="1200" cap="none" spc="0" normalizeH="0" baseline="0" noProof="0" dirty="0">
                <a:ln>
                  <a:noFill/>
                </a:ln>
                <a:solidFill>
                  <a:srgbClr val="7030A0"/>
                </a:solidFill>
                <a:effectLst/>
                <a:uLnTx/>
                <a:uFillTx/>
                <a:latin typeface="Aptos" panose="02110004020202020204"/>
                <a:ea typeface="+mn-ea"/>
                <a:cs typeface="+mn-cs"/>
              </a:rPr>
              <a:t>involvement *</a:t>
            </a:r>
          </a:p>
          <a:p>
            <a:pPr marL="141750" marR="0" lvl="0" algn="ctr" defTabSz="914400" rtl="0" eaLnBrk="1" fontAlgn="auto" latinLnBrk="0" hangingPunct="1">
              <a:lnSpc>
                <a:spcPct val="100000"/>
              </a:lnSpc>
              <a:buClrTx/>
              <a:buSzTx/>
              <a:tabLst/>
              <a:defRPr/>
            </a:pPr>
            <a:r>
              <a:rPr kumimoji="0" lang="en-GB" sz="2000" b="1" i="0" u="none" strike="noStrike" kern="1200" cap="none" spc="0" normalizeH="0" baseline="0" noProof="0" dirty="0">
                <a:ln>
                  <a:noFill/>
                </a:ln>
                <a:solidFill>
                  <a:srgbClr val="FF0000"/>
                </a:solidFill>
                <a:effectLst/>
                <a:uLnTx/>
                <a:uFillTx/>
                <a:latin typeface="Aptos" panose="02110004020202020204"/>
                <a:ea typeface="+mn-ea"/>
                <a:cs typeface="+mn-cs"/>
              </a:rPr>
              <a:t>+</a:t>
            </a:r>
            <a:r>
              <a:rPr kumimoji="0" lang="en-GB"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141750" marR="0" lvl="0" algn="ctr" defTabSz="914400" rtl="0" eaLnBrk="1" fontAlgn="auto" latinLnBrk="0" hangingPunct="1">
              <a:lnSpc>
                <a:spcPct val="100000"/>
              </a:lnSpc>
              <a:spcAft>
                <a:spcPts val="1200"/>
              </a:spcAft>
              <a:buClrTx/>
              <a:buSzTx/>
              <a:tabLst/>
              <a:defRPr/>
            </a:pPr>
            <a:r>
              <a:rPr kumimoji="0" lang="en-GB" b="1" i="0" u="none" strike="noStrike" kern="1200" cap="none" spc="0" normalizeH="0" baseline="0" noProof="0" dirty="0">
                <a:ln>
                  <a:noFill/>
                </a:ln>
                <a:solidFill>
                  <a:srgbClr val="7030A0"/>
                </a:solidFill>
                <a:effectLst/>
                <a:uLnTx/>
                <a:uFillTx/>
                <a:latin typeface="Aptos" panose="02110004020202020204"/>
                <a:ea typeface="+mn-ea"/>
                <a:cs typeface="+mn-cs"/>
              </a:rPr>
              <a:t>Cross-sectional</a:t>
            </a:r>
            <a:r>
              <a:rPr kumimoji="0" lang="en-GB" b="0" i="0" u="none" strike="noStrike" kern="1200" cap="none" spc="0" normalizeH="0" baseline="0" noProof="0" dirty="0">
                <a:ln>
                  <a:noFill/>
                </a:ln>
                <a:solidFill>
                  <a:srgbClr val="7030A0"/>
                </a:solidFill>
                <a:effectLst/>
                <a:uLnTx/>
                <a:uFillTx/>
                <a:latin typeface="Aptos" panose="02110004020202020204"/>
                <a:ea typeface="+mn-ea"/>
                <a:cs typeface="+mn-cs"/>
              </a:rPr>
              <a:t> </a:t>
            </a:r>
            <a:r>
              <a:rPr kumimoji="0" lang="en-GB" b="1" i="0" u="none" strike="noStrike" kern="1200" cap="none" spc="0" normalizeH="0" baseline="0" noProof="0" dirty="0">
                <a:ln>
                  <a:noFill/>
                </a:ln>
                <a:solidFill>
                  <a:srgbClr val="7030A0"/>
                </a:solidFill>
                <a:effectLst/>
                <a:uLnTx/>
                <a:uFillTx/>
                <a:latin typeface="Aptos" panose="02110004020202020204"/>
                <a:ea typeface="+mn-ea"/>
                <a:cs typeface="+mn-cs"/>
              </a:rPr>
              <a:t>Cardio-Vascular imaging request</a:t>
            </a:r>
            <a:r>
              <a:rPr kumimoji="0" lang="en-GB" b="0" i="0" u="none" strike="noStrike" kern="1200" cap="none" spc="0" normalizeH="0" baseline="0" noProof="0" dirty="0">
                <a:ln>
                  <a:noFill/>
                </a:ln>
                <a:solidFill>
                  <a:prstClr val="black"/>
                </a:solidFill>
                <a:effectLst/>
                <a:uLnTx/>
                <a:uFillTx/>
                <a:latin typeface="Aptos" panose="02110004020202020204"/>
                <a:ea typeface="+mn-ea"/>
                <a:cs typeface="+mn-cs"/>
              </a:rPr>
              <a:t> (CMR, PET-CT, CTCA, MPI) </a:t>
            </a:r>
          </a:p>
          <a:p>
            <a:pPr marL="141750" marR="0" lvl="0" algn="ctr" defTabSz="914400" rtl="0" eaLnBrk="1" fontAlgn="auto" latinLnBrk="0" hangingPunct="1">
              <a:lnSpc>
                <a:spcPct val="100000"/>
              </a:lnSpc>
              <a:buClrTx/>
              <a:buSzTx/>
              <a:tabLst/>
              <a:defRPr/>
            </a:pPr>
            <a:r>
              <a:rPr kumimoji="0" lang="en-GB" b="1" i="0" u="none" strike="noStrike" kern="1200" cap="none" spc="0" normalizeH="0" baseline="0" noProof="0" dirty="0">
                <a:ln>
                  <a:noFill/>
                </a:ln>
                <a:solidFill>
                  <a:srgbClr val="FF0000"/>
                </a:solidFill>
                <a:effectLst/>
                <a:uLnTx/>
                <a:uFillTx/>
                <a:latin typeface="Aptos" panose="02110004020202020204"/>
                <a:ea typeface="+mn-ea"/>
                <a:cs typeface="+mn-cs"/>
              </a:rPr>
              <a:t>= Recruit to UK CARDIO-IMID </a:t>
            </a:r>
            <a:r>
              <a:rPr lang="en-GB" b="1" dirty="0">
                <a:solidFill>
                  <a:srgbClr val="FF0000"/>
                </a:solidFill>
                <a:latin typeface="Aptos" panose="02110004020202020204"/>
              </a:rPr>
              <a:t>R</a:t>
            </a:r>
            <a:r>
              <a:rPr kumimoji="0" lang="en-GB" b="1" i="0" u="none" strike="noStrike" kern="1200" cap="none" spc="0" normalizeH="0" baseline="0" noProof="0" dirty="0" err="1">
                <a:ln>
                  <a:noFill/>
                </a:ln>
                <a:solidFill>
                  <a:srgbClr val="FF0000"/>
                </a:solidFill>
                <a:effectLst/>
                <a:uLnTx/>
                <a:uFillTx/>
                <a:latin typeface="Aptos" panose="02110004020202020204"/>
                <a:ea typeface="+mn-ea"/>
                <a:cs typeface="+mn-cs"/>
              </a:rPr>
              <a:t>egistry</a:t>
            </a:r>
            <a:r>
              <a:rPr kumimoji="0" lang="en-GB" b="1" i="0" u="none" strike="noStrike" kern="1200" cap="none" spc="0" normalizeH="0" baseline="0" noProof="0" dirty="0">
                <a:ln>
                  <a:noFill/>
                </a:ln>
                <a:solidFill>
                  <a:srgbClr val="FF0000"/>
                </a:solidFill>
                <a:effectLst/>
                <a:uLnTx/>
                <a:uFillTx/>
                <a:latin typeface="Aptos" panose="02110004020202020204"/>
                <a:ea typeface="+mn-ea"/>
                <a:cs typeface="+mn-cs"/>
              </a:rPr>
              <a:t> Study</a:t>
            </a:r>
          </a:p>
        </p:txBody>
      </p:sp>
      <p:sp>
        <p:nvSpPr>
          <p:cNvPr id="8" name="Title 7">
            <a:extLst>
              <a:ext uri="{FF2B5EF4-FFF2-40B4-BE49-F238E27FC236}">
                <a16:creationId xmlns:a16="http://schemas.microsoft.com/office/drawing/2014/main" id="{F912BFD6-410E-2744-B2C2-A658C81EB99F}"/>
              </a:ext>
            </a:extLst>
          </p:cNvPr>
          <p:cNvSpPr>
            <a:spLocks noGrp="1"/>
          </p:cNvSpPr>
          <p:nvPr>
            <p:ph type="title"/>
          </p:nvPr>
        </p:nvSpPr>
        <p:spPr>
          <a:xfrm>
            <a:off x="838200" y="908009"/>
            <a:ext cx="10515600" cy="599062"/>
          </a:xfrm>
          <a:ln w="28575">
            <a:solidFill>
              <a:schemeClr val="accent2"/>
            </a:solidFill>
          </a:ln>
        </p:spPr>
        <p:txBody>
          <a:bodyPr/>
          <a:lstStyle/>
          <a:p>
            <a:pPr marL="0" marR="0" lvl="0" indent="0" algn="ctr" defTabSz="914400" rtl="0" eaLnBrk="1" fontAlgn="auto" latinLnBrk="0" hangingPunct="1">
              <a:lnSpc>
                <a:spcPct val="100000"/>
              </a:lnSpc>
              <a:spcBef>
                <a:spcPts val="0"/>
              </a:spcBef>
              <a:spcAft>
                <a:spcPts val="0"/>
              </a:spcAft>
              <a:tabLst/>
              <a:defRPr/>
            </a:pP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Phase 1 Bespoke </a:t>
            </a:r>
            <a:r>
              <a:rPr kumimoji="0" lang="en-GB" sz="2000" b="1" i="0" u="sng" strike="noStrike" kern="1200" cap="none" spc="0" normalizeH="0" baseline="0" noProof="0" dirty="0">
                <a:ln>
                  <a:noFill/>
                </a:ln>
                <a:solidFill>
                  <a:prstClr val="black"/>
                </a:solidFill>
                <a:effectLst/>
                <a:uLnTx/>
                <a:uFillTx/>
                <a:latin typeface="Aptos" panose="02110004020202020204"/>
                <a:ea typeface="+mn-ea"/>
                <a:cs typeface="+mn-cs"/>
              </a:rPr>
              <a:t>Recruitment</a:t>
            </a:r>
            <a:r>
              <a:rPr kumimoji="0" lang="en-GB" sz="2000" b="1" i="0" u="none" strike="noStrike" kern="1200" cap="none" spc="0" normalizeH="0" baseline="0" noProof="0" dirty="0">
                <a:ln>
                  <a:noFill/>
                </a:ln>
                <a:solidFill>
                  <a:prstClr val="black"/>
                </a:solidFill>
                <a:effectLst/>
                <a:uLnTx/>
                <a:uFillTx/>
                <a:latin typeface="Aptos" panose="02110004020202020204"/>
                <a:ea typeface="+mn-ea"/>
                <a:cs typeface="+mn-cs"/>
              </a:rPr>
              <a:t> Criterion v1.2 (26Oct2026) – active until otherwise notified</a:t>
            </a:r>
            <a:endParaRPr lang="en-GB" b="1" dirty="0"/>
          </a:p>
        </p:txBody>
      </p:sp>
      <p:sp>
        <p:nvSpPr>
          <p:cNvPr id="9" name="Rectangle: Rounded Corners 8">
            <a:extLst>
              <a:ext uri="{FF2B5EF4-FFF2-40B4-BE49-F238E27FC236}">
                <a16:creationId xmlns:a16="http://schemas.microsoft.com/office/drawing/2014/main" id="{45AA5966-FE20-8F4F-6837-E6FCCB18BB76}"/>
              </a:ext>
            </a:extLst>
          </p:cNvPr>
          <p:cNvSpPr/>
          <p:nvPr/>
        </p:nvSpPr>
        <p:spPr>
          <a:xfrm>
            <a:off x="239375" y="3466761"/>
            <a:ext cx="6279802" cy="2011680"/>
          </a:xfrm>
          <a:prstGeom prst="roundRect">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1750" marR="0" lvl="0" algn="l" defTabSz="914400" rtl="0" eaLnBrk="1" fontAlgn="auto" latinLnBrk="0" hangingPunct="1">
              <a:lnSpc>
                <a:spcPct val="100000"/>
              </a:lnSpc>
              <a:spcBef>
                <a:spcPts val="400"/>
              </a:spcBef>
              <a:spcAft>
                <a:spcPts val="0"/>
              </a:spcAft>
              <a:buClrTx/>
              <a:buSzTx/>
              <a:tabLst/>
              <a:defRPr/>
            </a:pPr>
            <a:r>
              <a:rPr kumimoji="0" lang="en-GB" sz="1400" b="1" i="0" u="none" strike="noStrike" kern="1200" cap="none" spc="0" normalizeH="0" baseline="0" noProof="0" dirty="0">
                <a:ln>
                  <a:noFill/>
                </a:ln>
                <a:solidFill>
                  <a:srgbClr val="7030A0"/>
                </a:solidFill>
                <a:effectLst/>
                <a:uLnTx/>
                <a:uFillTx/>
                <a:latin typeface="Aptos" panose="02110004020202020204"/>
                <a:ea typeface="+mn-ea"/>
                <a:cs typeface="+mn-cs"/>
              </a:rPr>
              <a:t>*Symptomatic clinically suspected cardiovascular involvement = </a:t>
            </a:r>
          </a:p>
          <a:p>
            <a:pPr marL="742950" marR="0" lvl="1" indent="-144000" algn="l" defTabSz="914400" rtl="0" eaLnBrk="1" fontAlgn="auto" latinLnBrk="0" hangingPunct="1">
              <a:lnSpc>
                <a:spcPct val="100000"/>
              </a:lnSpc>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Cardiac-specific symptoms (chest pain, breathless)</a:t>
            </a:r>
          </a:p>
          <a:p>
            <a:pPr marL="742950" marR="0" lvl="1" indent="-144000" algn="l" defTabSz="914400" rtl="0" eaLnBrk="1" fontAlgn="auto" latinLnBrk="0" hangingPunct="1">
              <a:lnSpc>
                <a:spcPct val="100000"/>
              </a:lnSpc>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New/unexplained ECHO evidence of impaired function </a:t>
            </a:r>
          </a:p>
          <a:p>
            <a:pPr marL="742950" marR="0" lvl="1" indent="-144000" algn="l" defTabSz="914400" rtl="0" eaLnBrk="1" fontAlgn="auto" latinLnBrk="0" hangingPunct="1">
              <a:lnSpc>
                <a:spcPct val="100000"/>
              </a:lnSpc>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Arrhythmia prompting  cross-sectional imaging investigation(s)</a:t>
            </a:r>
          </a:p>
          <a:p>
            <a:pPr marL="742950" lvl="1" indent="-144000">
              <a:buFont typeface="Arial" panose="020B0604020202020204" pitchFamily="34" charset="0"/>
              <a:buChar char="•"/>
              <a:defRPr/>
            </a:pPr>
            <a:r>
              <a:rPr lang="en-GB" sz="1400" i="1" dirty="0">
                <a:solidFill>
                  <a:prstClr val="black"/>
                </a:solidFill>
              </a:rPr>
              <a:t>Isolated elevations in blood cardiac/acute phase biomarkers do not meet this criterion</a:t>
            </a:r>
            <a:endPar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1200150" lvl="2" indent="-144000">
              <a:buFont typeface="Arial" panose="020B0604020202020204" pitchFamily="34" charset="0"/>
              <a:buChar char="•"/>
              <a:defRPr/>
            </a:pPr>
            <a:r>
              <a:rPr lang="en-GB" sz="1400" dirty="0">
                <a:solidFill>
                  <a:prstClr val="black"/>
                </a:solidFill>
              </a:rPr>
              <a:t>LVV-specific exception: Cardiovascular imaging prompted by an elevated CRP and performed specifically for LVV monitoring is eligible for recruitment</a:t>
            </a:r>
            <a:endPar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Rounded Corners 9">
            <a:extLst>
              <a:ext uri="{FF2B5EF4-FFF2-40B4-BE49-F238E27FC236}">
                <a16:creationId xmlns:a16="http://schemas.microsoft.com/office/drawing/2014/main" id="{63207324-E472-1EE5-E3A1-3221E1623696}"/>
              </a:ext>
            </a:extLst>
          </p:cNvPr>
          <p:cNvSpPr/>
          <p:nvPr/>
        </p:nvSpPr>
        <p:spPr>
          <a:xfrm>
            <a:off x="191499" y="5549403"/>
            <a:ext cx="6327678" cy="1021269"/>
          </a:xfrm>
          <a:prstGeom prst="roundRect">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1750" marR="0" lvl="0" algn="l" defTabSz="914400" rtl="0" eaLnBrk="1" fontAlgn="auto" latinLnBrk="0" hangingPunct="1">
              <a:lnSpc>
                <a:spcPct val="100000"/>
              </a:lnSpc>
              <a:spcBef>
                <a:spcPts val="400"/>
              </a:spcBef>
              <a:spcAft>
                <a:spcPts val="400"/>
              </a:spcAft>
              <a:buClrTx/>
              <a:buSzTx/>
              <a:tabLst/>
              <a:defRPr/>
            </a:pP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Participants may be identified through rheumatology, cardiology, imaging request vetting or MDT discussion, then referred to the research team for informed consent. The clinical episode for recruitment may include inpatient care and related outpatient follow-up</a:t>
            </a:r>
          </a:p>
        </p:txBody>
      </p:sp>
      <p:sp>
        <p:nvSpPr>
          <p:cNvPr id="11" name="Rectangle: Rounded Corners 10">
            <a:extLst>
              <a:ext uri="{FF2B5EF4-FFF2-40B4-BE49-F238E27FC236}">
                <a16:creationId xmlns:a16="http://schemas.microsoft.com/office/drawing/2014/main" id="{08DF73C1-1174-D6D7-933C-765F8DE6E6E3}"/>
              </a:ext>
            </a:extLst>
          </p:cNvPr>
          <p:cNvSpPr/>
          <p:nvPr/>
        </p:nvSpPr>
        <p:spPr>
          <a:xfrm>
            <a:off x="6626946" y="3664763"/>
            <a:ext cx="5482857" cy="1139029"/>
          </a:xfrm>
          <a:prstGeom prst="roundRect">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1750" marR="0" lvl="0" algn="l" defTabSz="914400" rtl="0" eaLnBrk="1" fontAlgn="auto" latinLnBrk="0" hangingPunct="1">
              <a:lnSpc>
                <a:spcPct val="100000"/>
              </a:lnSpc>
              <a:spcBef>
                <a:spcPts val="400"/>
              </a:spcBef>
              <a:spcAft>
                <a:spcPts val="400"/>
              </a:spcAft>
              <a:buClrTx/>
              <a:buSzTx/>
              <a:tabLst/>
              <a:defRPr/>
            </a:pPr>
            <a:r>
              <a:rPr kumimoji="0" lang="en-GB" sz="1400" b="1" i="0" u="sng" strike="noStrike" kern="1200" cap="none" spc="0" normalizeH="0" baseline="0" noProof="0" dirty="0">
                <a:ln>
                  <a:noFill/>
                </a:ln>
                <a:solidFill>
                  <a:srgbClr val="7030A0"/>
                </a:solidFill>
                <a:effectLst/>
                <a:uLnTx/>
                <a:uFillTx/>
                <a:latin typeface="Aptos" panose="02110004020202020204"/>
                <a:ea typeface="+mn-ea"/>
                <a:cs typeface="+mn-cs"/>
              </a:rPr>
              <a:t>Important</a:t>
            </a:r>
            <a:r>
              <a:rPr kumimoji="0" lang="en-GB" sz="1400" b="1" i="0" u="none" strike="noStrike" kern="1200" cap="none" spc="0" normalizeH="0" baseline="0" noProof="0" dirty="0">
                <a:ln>
                  <a:noFill/>
                </a:ln>
                <a:solidFill>
                  <a:srgbClr val="7030A0"/>
                </a:solidFill>
                <a:effectLst/>
                <a:uLnTx/>
                <a:uFillTx/>
                <a:latin typeface="Aptos" panose="02110004020202020204"/>
                <a:ea typeface="+mn-ea"/>
                <a:cs typeface="+mn-cs"/>
              </a:rPr>
              <a:t>: Recruitment may take place before or after the scan </a:t>
            </a: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e.g. </a:t>
            </a:r>
            <a:r>
              <a:rPr kumimoji="0" lang="en-GB" sz="1400" b="0" i="1" u="none" strike="noStrike" kern="1200" cap="none" spc="0" normalizeH="0" baseline="0" noProof="0" dirty="0">
                <a:ln>
                  <a:noFill/>
                </a:ln>
                <a:solidFill>
                  <a:prstClr val="black"/>
                </a:solidFill>
                <a:effectLst/>
                <a:uLnTx/>
                <a:uFillTx/>
                <a:latin typeface="Aptos" panose="02110004020202020204"/>
                <a:ea typeface="+mn-ea"/>
                <a:cs typeface="+mn-cs"/>
              </a:rPr>
              <a:t>A patient may be recruited at the time of follow-up of imaging, provided the scan was requested to investigate suspected cardiovascular involvement. </a:t>
            </a:r>
            <a:endPar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 name="Rectangle: Rounded Corners 11">
            <a:extLst>
              <a:ext uri="{FF2B5EF4-FFF2-40B4-BE49-F238E27FC236}">
                <a16:creationId xmlns:a16="http://schemas.microsoft.com/office/drawing/2014/main" id="{BEFC0707-0200-A0C7-211B-15EF9F741F9D}"/>
              </a:ext>
            </a:extLst>
          </p:cNvPr>
          <p:cNvSpPr/>
          <p:nvPr/>
        </p:nvSpPr>
        <p:spPr>
          <a:xfrm>
            <a:off x="6723246" y="4937963"/>
            <a:ext cx="5264684" cy="1300903"/>
          </a:xfrm>
          <a:prstGeom prst="roundRect">
            <a:avLst/>
          </a:prstGeom>
          <a:solidFill>
            <a:schemeClr val="bg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41750" marR="0" lvl="0" algn="l" defTabSz="914400" rtl="0" eaLnBrk="1" fontAlgn="auto" latinLnBrk="0" hangingPunct="1">
              <a:lnSpc>
                <a:spcPct val="100000"/>
              </a:lnSpc>
              <a:spcBef>
                <a:spcPts val="400"/>
              </a:spcBef>
              <a:spcAft>
                <a:spcPts val="400"/>
              </a:spcAft>
              <a:buClrTx/>
              <a:buSzTx/>
              <a:tabLst/>
              <a:defRPr/>
            </a:pPr>
            <a:r>
              <a:rPr kumimoji="0" lang="en-GB" sz="1400" b="1" i="0" u="none" strike="noStrike" kern="1200" cap="none" spc="0" normalizeH="0" baseline="0" noProof="0" dirty="0">
                <a:ln>
                  <a:noFill/>
                </a:ln>
                <a:solidFill>
                  <a:srgbClr val="7030A0"/>
                </a:solidFill>
                <a:effectLst/>
                <a:uLnTx/>
                <a:uFillTx/>
                <a:latin typeface="Aptos" panose="02110004020202020204"/>
                <a:ea typeface="+mn-ea"/>
                <a:cs typeface="+mn-cs"/>
              </a:rPr>
              <a:t>If imaging has already been requested, cardiovascular involvement does not need to be demonstrated on the scan for recruitment</a:t>
            </a:r>
            <a:r>
              <a:rPr kumimoji="0" lang="en-GB" sz="14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 Eligibility is based on the reason for imaging, not the result. </a:t>
            </a:r>
            <a:r>
              <a:rPr kumimoji="0" lang="en-GB" sz="1400" b="0" i="1" u="none" strike="noStrike" kern="1200" cap="none" spc="0" normalizeH="0" baseline="0" noProof="0" dirty="0">
                <a:ln>
                  <a:noFill/>
                </a:ln>
                <a:solidFill>
                  <a:prstClr val="black"/>
                </a:solidFill>
                <a:effectLst/>
                <a:uLnTx/>
                <a:uFillTx/>
                <a:latin typeface="Aptos" panose="02110004020202020204"/>
                <a:ea typeface="+mn-ea"/>
                <a:cs typeface="+mn-cs"/>
              </a:rPr>
              <a:t>The result may be positive, negative or inconclusive</a:t>
            </a:r>
            <a:endPar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9967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18410</TotalTime>
  <Words>265</Words>
  <Application>Microsoft Office PowerPoint</Application>
  <PresentationFormat>Widescreen</PresentationFormat>
  <Paragraphs>19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Office Theme</vt:lpstr>
      <vt:lpstr>Phase 1 Bespoke Recruitment Criterion v1.2 (26Oct2026) – active until otherwise notified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Lawrence</dc:creator>
  <cp:lastModifiedBy>James Lawrence</cp:lastModifiedBy>
  <cp:revision>18</cp:revision>
  <dcterms:created xsi:type="dcterms:W3CDTF">2025-08-13T10:18:50Z</dcterms:created>
  <dcterms:modified xsi:type="dcterms:W3CDTF">2026-11-02T11:32:02Z</dcterms:modified>
</cp:coreProperties>
</file>